
<file path=[Content_Types].xml><?xml version="1.0" encoding="utf-8"?>
<Types xmlns="http://schemas.openxmlformats.org/package/2006/content-types">
  <Default Extension="png" ContentType="image/png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782" r:id="rId2"/>
  </p:sldMasterIdLst>
  <p:notesMasterIdLst>
    <p:notesMasterId r:id="rId21"/>
  </p:notesMasterIdLst>
  <p:handoutMasterIdLst>
    <p:handoutMasterId r:id="rId22"/>
  </p:handoutMasterIdLst>
  <p:sldIdLst>
    <p:sldId id="256" r:id="rId3"/>
    <p:sldId id="257" r:id="rId4"/>
    <p:sldId id="258" r:id="rId5"/>
    <p:sldId id="273" r:id="rId6"/>
    <p:sldId id="260" r:id="rId7"/>
    <p:sldId id="263" r:id="rId8"/>
    <p:sldId id="259" r:id="rId9"/>
    <p:sldId id="261" r:id="rId10"/>
    <p:sldId id="262" r:id="rId11"/>
    <p:sldId id="264" r:id="rId12"/>
    <p:sldId id="268" r:id="rId13"/>
    <p:sldId id="267" r:id="rId14"/>
    <p:sldId id="269" r:id="rId15"/>
    <p:sldId id="270" r:id="rId16"/>
    <p:sldId id="266" r:id="rId17"/>
    <p:sldId id="265" r:id="rId18"/>
    <p:sldId id="271" r:id="rId19"/>
    <p:sldId id="272" r:id="rId20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66FF33"/>
    <a:srgbClr val="FF3300"/>
    <a:srgbClr val="FF6600"/>
    <a:srgbClr val="BBE0E3"/>
    <a:srgbClr val="FFFF00"/>
    <a:srgbClr val="FAAB9E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19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DE0FD541-3EF3-43F3-B224-943B54829498}" type="datetimeFigureOut">
              <a:rPr lang="hu-HU"/>
              <a:pPr>
                <a:defRPr/>
              </a:pPr>
              <a:t>2012.10.16.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1C2ED690-320E-4DC5-A1B2-26F3F491755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15797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4DEC868-DAB2-457F-A322-489B496E11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30911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Diakép helye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9698" name="Jegyzetek hely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dirty="0" smtClean="0">
              <a:latin typeface="Arial" pitchFamily="34" charset="0"/>
            </a:endParaRPr>
          </a:p>
        </p:txBody>
      </p:sp>
      <p:sp>
        <p:nvSpPr>
          <p:cNvPr id="29699" name="Dia számának hely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A3613B-3ADC-47B6-B794-4573CB52C8F5}" type="slidenum">
              <a:rPr lang="en-GB" smtClean="0">
                <a:latin typeface="Arial" pitchFamily="34" charset="0"/>
              </a:rPr>
              <a:pPr/>
              <a:t>1</a:t>
            </a:fld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0E774E-9FFF-4203-8C55-5FDB0E186DBF}" type="slidenum">
              <a:rPr lang="en-GB" smtClean="0">
                <a:latin typeface="Arial" pitchFamily="34" charset="0"/>
              </a:rPr>
              <a:pPr/>
              <a:t>6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419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81A81CAF-B640-444C-B695-19C15731F172}" type="slidenum">
              <a:rPr lang="en-GB" sz="1200">
                <a:latin typeface="+mn-lt"/>
              </a:rPr>
              <a:pPr algn="r">
                <a:defRPr/>
              </a:pPr>
              <a:t>6</a:t>
            </a:fld>
            <a:endParaRPr lang="en-GB" sz="1200">
              <a:latin typeface="+mn-lt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85800"/>
            <a:ext cx="4573587" cy="3430588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GB" b="1" smtClean="0">
                <a:latin typeface="Arial" pitchFamily="34" charset="0"/>
              </a:rPr>
              <a:t>Source:	Impact Assessment</a:t>
            </a:r>
            <a:endParaRPr lang="en-GB" smtClean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GB" b="1" smtClean="0">
                <a:latin typeface="Arial" pitchFamily="34" charset="0"/>
              </a:rPr>
              <a:t>Updated:	31.8.2011</a:t>
            </a:r>
          </a:p>
          <a:p>
            <a:pPr eaLnBrk="1" hangingPunct="1">
              <a:spcBef>
                <a:spcPct val="0"/>
              </a:spcBef>
            </a:pPr>
            <a:endParaRPr lang="en-GB" b="1" smtClean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GB" b="1" smtClean="0">
                <a:latin typeface="Arial" pitchFamily="34" charset="0"/>
              </a:rPr>
              <a:t>EU-27 average =	266.7 EUR/ha</a:t>
            </a:r>
          </a:p>
          <a:p>
            <a:pPr eaLnBrk="1" hangingPunct="1">
              <a:spcBef>
                <a:spcPct val="0"/>
              </a:spcBef>
            </a:pPr>
            <a:endParaRPr lang="en-GB" b="1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Diakép helye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6082" name="Jegyzetek hely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>
              <a:latin typeface="Arial" pitchFamily="34" charset="0"/>
            </a:endParaRPr>
          </a:p>
        </p:txBody>
      </p:sp>
      <p:sp>
        <p:nvSpPr>
          <p:cNvPr id="46083" name="Dia számának hely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65C787-374C-47CD-8F44-7DF72AFB2576}" type="slidenum">
              <a:rPr lang="en-GB" smtClean="0">
                <a:latin typeface="Arial" pitchFamily="34" charset="0"/>
              </a:rPr>
              <a:pPr/>
              <a:t>16</a:t>
            </a:fld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403BA-7BAC-4F4F-898C-4F132705F53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53254-1031-43C7-B47F-6133D4EFDF9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699B9-9FED-4FB9-971E-717EB6877ED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A2BD6A-7D70-4C99-9389-4DDAE7DA809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CF2B0B-1014-4246-8BBE-94BFB57EDDA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B2D486-151F-41B8-B542-2BF754334B8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956DA-CEA4-4887-B5B5-EDA5726C833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41223-8FDC-4D24-B4C7-7AB1C0A5192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87B00-A874-4425-81A1-157F837CDBB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74841-CF41-4243-8AE0-82339123EDE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065EB-D89F-4581-B242-B4A8AFBCB5D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Cím és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iagram helye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hu-H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C0F62-7DDB-4355-A9CE-516064E239A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gyenes összekötő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29" name="Cím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5" name="Dátum helye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Dia számának helye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6D814-09E8-404B-835C-73C7823B74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ím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27" name="Tartalom helye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Dia számának helye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6FA34-4386-4B3C-9B21-D9E689FD24E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gyenes összekötő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Szöveg hely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5" name="Dátum helye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Élőláb hely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Dia számának hely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5AA5D-28ED-4211-BA4B-7817333EA12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ím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4" name="Tartalom helye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13" name="Tartalom helye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Élőláb helye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29FC3-5691-44EF-A4C3-4643ECAE6DC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29" name="Cím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5" name="Szöveg hely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28" name="Tartalom helye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8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009BD-59ED-402B-A380-CCDAFDA3A91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ím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Élőláb helye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9FC72-E5AC-425C-9E62-DDDB3DD0DB6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Élőláb helye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BCF25-F0EE-421F-BBB4-F0D9A66AFE4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enes összekötő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Cím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26" name="Szöveg hely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artalom helye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Dátum helye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Élőláb hely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6243F-37DD-4259-B365-70B06B1366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ép helye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17" name="Cím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26" name="Szöveg hely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Élőláb helye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F5516-E039-4D7F-8475-D5E666B1914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Élőláb helye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2797B-2BA8-477F-967A-11365751416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Élőláb helye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4114B-3EB8-4B4A-82CF-6BB16594A71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899197C0-0F57-4CA9-B00E-95C299E36D5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798" r:id="rId2"/>
    <p:sldLayoutId id="2147483797" r:id="rId3"/>
    <p:sldLayoutId id="2147483796" r:id="rId4"/>
    <p:sldLayoutId id="2147483795" r:id="rId5"/>
    <p:sldLayoutId id="2147483794" r:id="rId6"/>
    <p:sldLayoutId id="2147483793" r:id="rId7"/>
    <p:sldLayoutId id="2147483792" r:id="rId8"/>
    <p:sldLayoutId id="2147483791" r:id="rId9"/>
    <p:sldLayoutId id="2147483790" r:id="rId10"/>
    <p:sldLayoutId id="2147483789" r:id="rId11"/>
    <p:sldLayoutId id="2147483788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4341" name="Szöveg helye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1" name="Dátum hely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" name="Élőláb hely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7992D7CB-871D-45BA-AB31-1DD5B327D0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" name="Cím hely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Egyenes összekötő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5" r:id="rId4"/>
    <p:sldLayoutId id="2147483809" r:id="rId5"/>
    <p:sldLayoutId id="2147483804" r:id="rId6"/>
    <p:sldLayoutId id="2147483803" r:id="rId7"/>
    <p:sldLayoutId id="2147483810" r:id="rId8"/>
    <p:sldLayoutId id="2147483802" r:id="rId9"/>
    <p:sldLayoutId id="2147483801" r:id="rId10"/>
    <p:sldLayoutId id="2147483800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png"/><Relationship Id="rId4" Type="http://schemas.openxmlformats.org/officeDocument/2006/relationships/oleObject" Target="../embeddings/Microsoft_Excel_97-2003_munkalap1.xls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munkalap2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4213" y="1125538"/>
            <a:ext cx="7772400" cy="2232025"/>
          </a:xfrm>
        </p:spPr>
        <p:txBody>
          <a:bodyPr/>
          <a:lstStyle/>
          <a:p>
            <a:pPr eaLnBrk="1" hangingPunct="1"/>
            <a:r>
              <a:rPr lang="hu-HU" sz="4800" b="1" smtClean="0"/>
              <a:t>Viták</a:t>
            </a:r>
            <a:br>
              <a:rPr lang="hu-HU" sz="4800" b="1" smtClean="0"/>
            </a:br>
            <a:r>
              <a:rPr lang="hu-HU" sz="4800" b="1" smtClean="0"/>
              <a:t>az Európai Parlamentben</a:t>
            </a:r>
            <a:br>
              <a:rPr lang="hu-HU" sz="4800" b="1" smtClean="0"/>
            </a:br>
            <a:r>
              <a:rPr lang="hu-HU" sz="4800" b="1" smtClean="0"/>
              <a:t>a KAP jövőjéről</a:t>
            </a:r>
            <a:endParaRPr lang="en-GB" sz="4800" b="1" smtClean="0"/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hu-HU" smtClean="0"/>
              <a:t>Glattfelder Béla</a:t>
            </a:r>
          </a:p>
          <a:p>
            <a:pPr eaLnBrk="1" hangingPunct="1"/>
            <a:r>
              <a:rPr lang="hu-HU" sz="2400" i="1" smtClean="0"/>
              <a:t>európai parlamenti képviselő</a:t>
            </a:r>
            <a:endParaRPr lang="en-GB" sz="2400" i="1" smtClean="0"/>
          </a:p>
        </p:txBody>
      </p:sp>
      <p:sp>
        <p:nvSpPr>
          <p:cNvPr id="28675" name="Dia számának hely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AD4500A-CA51-46E5-94CC-FBE12178DD13}" type="slidenum">
              <a:rPr lang="en-GB" smtClean="0">
                <a:latin typeface="Arial" pitchFamily="34" charset="0"/>
              </a:rPr>
              <a:pPr/>
              <a:t>1</a:t>
            </a:fld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smtClean="0"/>
              <a:t>Előzmények</a:t>
            </a:r>
            <a:endParaRPr lang="en-GB" sz="4000" smtClean="0"/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z="2800" smtClean="0"/>
              <a:t>Lyon-jelentés (2010. július)</a:t>
            </a:r>
          </a:p>
          <a:p>
            <a:pPr lvl="1" eaLnBrk="1" hangingPunct="1">
              <a:lnSpc>
                <a:spcPct val="90000"/>
              </a:lnSpc>
            </a:pPr>
            <a:r>
              <a:rPr lang="hu-HU" sz="2400" smtClean="0"/>
              <a:t>a </a:t>
            </a:r>
            <a:r>
              <a:rPr lang="hu-HU" sz="2400" b="1" smtClean="0"/>
              <a:t>KAP költségvetés</a:t>
            </a:r>
            <a:r>
              <a:rPr lang="hu-HU" sz="2400" smtClean="0"/>
              <a:t>ét legalább a 2013-as szinten meg kell őrizni</a:t>
            </a:r>
          </a:p>
          <a:p>
            <a:pPr lvl="1" eaLnBrk="1" hangingPunct="1">
              <a:lnSpc>
                <a:spcPct val="90000"/>
              </a:lnSpc>
            </a:pPr>
            <a:r>
              <a:rPr lang="hu-HU" sz="2400" smtClean="0"/>
              <a:t>az </a:t>
            </a:r>
            <a:r>
              <a:rPr lang="hu-HU" sz="2400" b="1" smtClean="0"/>
              <a:t>élelmiszer</a:t>
            </a:r>
            <a:r>
              <a:rPr lang="hu-HU" sz="2400" smtClean="0"/>
              <a:t> a mg. által előállított legfontosabb közjó (Glattfelder mód. jav.)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smtClean="0"/>
              <a:t>Dess-jelentés (2011. június)</a:t>
            </a:r>
          </a:p>
          <a:p>
            <a:pPr lvl="1" eaLnBrk="1" hangingPunct="1">
              <a:lnSpc>
                <a:spcPct val="90000"/>
              </a:lnSpc>
            </a:pPr>
            <a:r>
              <a:rPr lang="hu-HU" sz="2400" smtClean="0"/>
              <a:t>a </a:t>
            </a:r>
            <a:r>
              <a:rPr lang="hu-HU" sz="2400" b="1" smtClean="0"/>
              <a:t>KAP költségvetés</a:t>
            </a:r>
            <a:r>
              <a:rPr lang="hu-HU" sz="2400" smtClean="0"/>
              <a:t>ét legalább a 2013-as szinten meg kell őrizni</a:t>
            </a:r>
          </a:p>
          <a:p>
            <a:pPr lvl="1" eaLnBrk="1" hangingPunct="1">
              <a:lnSpc>
                <a:spcPct val="90000"/>
              </a:lnSpc>
            </a:pPr>
            <a:r>
              <a:rPr lang="hu-HU" sz="2400" b="1" smtClean="0"/>
              <a:t>zöldítés</a:t>
            </a:r>
            <a:r>
              <a:rPr lang="hu-HU" sz="2400" smtClean="0"/>
              <a:t>: à la carte (tagállamok választhatnak)</a:t>
            </a:r>
          </a:p>
          <a:p>
            <a:pPr lvl="1" eaLnBrk="1" hangingPunct="1">
              <a:lnSpc>
                <a:spcPct val="90000"/>
              </a:lnSpc>
            </a:pPr>
            <a:r>
              <a:rPr lang="hu-HU" sz="2400" b="1" smtClean="0"/>
              <a:t>cukorkvóták</a:t>
            </a:r>
            <a:r>
              <a:rPr lang="hu-HU" sz="2400" smtClean="0"/>
              <a:t> fenntartása 2020-ig</a:t>
            </a:r>
          </a:p>
          <a:p>
            <a:pPr lvl="1" eaLnBrk="1" hangingPunct="1">
              <a:lnSpc>
                <a:spcPct val="90000"/>
              </a:lnSpc>
            </a:pPr>
            <a:r>
              <a:rPr lang="hu-HU" sz="2400" smtClean="0"/>
              <a:t>bor: </a:t>
            </a:r>
            <a:r>
              <a:rPr lang="hu-HU" sz="2400" b="1" smtClean="0"/>
              <a:t>telepítési jogok</a:t>
            </a:r>
            <a:r>
              <a:rPr lang="hu-HU" sz="2400" smtClean="0"/>
              <a:t> fenntartása (nincs határidő)</a:t>
            </a:r>
          </a:p>
          <a:p>
            <a:pPr lvl="1" eaLnBrk="1" hangingPunct="1">
              <a:lnSpc>
                <a:spcPct val="90000"/>
              </a:lnSpc>
            </a:pPr>
            <a:endParaRPr lang="en-GB" smtClean="0"/>
          </a:p>
        </p:txBody>
      </p:sp>
      <p:sp>
        <p:nvSpPr>
          <p:cNvPr id="30723" name="Dia számának hely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8098008-20B4-430D-8F6B-E96A10E25FFA}" type="slidenum">
              <a:rPr lang="en-GB" smtClean="0">
                <a:latin typeface="Arial" pitchFamily="34" charset="0"/>
              </a:rPr>
              <a:pPr/>
              <a:t>2</a:t>
            </a:fld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ép 11" descr="Ciprusi zászló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513" y="1700213"/>
            <a:ext cx="5545137" cy="237648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7000"/>
              </a:srgbClr>
            </a:outerShdw>
          </a:effectLst>
        </p:spPr>
      </p:pic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633413"/>
          </a:xfrm>
        </p:spPr>
        <p:txBody>
          <a:bodyPr/>
          <a:lstStyle/>
          <a:p>
            <a:pPr eaLnBrk="1" hangingPunct="1"/>
            <a:r>
              <a:rPr lang="hu-HU" sz="4000" smtClean="0"/>
              <a:t>Menetrend</a:t>
            </a:r>
            <a:endParaRPr lang="en-GB" sz="4000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981075"/>
            <a:ext cx="8229600" cy="5472113"/>
          </a:xfrm>
        </p:spPr>
        <p:txBody>
          <a:bodyPr/>
          <a:lstStyle/>
          <a:p>
            <a:pPr eaLnBrk="1" hangingPunct="1"/>
            <a:endParaRPr lang="hu-HU" smtClean="0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/>
        </p:nvGraphicFramePr>
        <p:xfrm>
          <a:off x="323528" y="548680"/>
          <a:ext cx="8496944" cy="604867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rgbClr val="000000">
                      <a:alpha val="54000"/>
                    </a:srgbClr>
                  </a:outerShdw>
                </a:effectLst>
                <a:tableStyleId>{5C22544A-7EE6-4342-B048-85BDC9FD1C3A}</a:tableStyleId>
              </a:tblPr>
              <a:tblGrid>
                <a:gridCol w="371940"/>
                <a:gridCol w="669491"/>
                <a:gridCol w="2380414"/>
                <a:gridCol w="3496233"/>
                <a:gridCol w="526289"/>
                <a:gridCol w="526288"/>
                <a:gridCol w="526289"/>
              </a:tblGrid>
              <a:tr h="926567">
                <a:tc>
                  <a:txBody>
                    <a:bodyPr/>
                    <a:lstStyle/>
                    <a:p>
                      <a:pPr algn="ctr"/>
                      <a:endParaRPr lang="hu-H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err="1" smtClean="0">
                          <a:solidFill>
                            <a:schemeClr val="tx1"/>
                          </a:solidFill>
                        </a:rPr>
                        <a:t>KAP-reform</a:t>
                      </a:r>
                      <a:r>
                        <a:rPr lang="hu-HU" sz="1600" dirty="0" smtClean="0">
                          <a:solidFill>
                            <a:schemeClr val="tx1"/>
                          </a:solidFill>
                        </a:rPr>
                        <a:t> (EP)</a:t>
                      </a:r>
                      <a:endParaRPr lang="hu-H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solidFill>
                            <a:schemeClr val="tx1"/>
                          </a:solidFill>
                        </a:rPr>
                        <a:t>2014-2020-as</a:t>
                      </a:r>
                      <a:r>
                        <a:rPr lang="hu-HU" sz="1600" baseline="0" dirty="0" smtClean="0">
                          <a:solidFill>
                            <a:schemeClr val="tx1"/>
                          </a:solidFill>
                        </a:rPr>
                        <a:t> költségvetés </a:t>
                      </a:r>
                      <a:endParaRPr lang="hu-H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hu-HU" sz="1600" dirty="0" smtClean="0">
                          <a:solidFill>
                            <a:schemeClr val="tx1"/>
                          </a:solidFill>
                        </a:rPr>
                        <a:t>Soros elnökség</a:t>
                      </a:r>
                      <a:endParaRPr lang="hu-H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447322">
                <a:tc rowSpan="6">
                  <a:txBody>
                    <a:bodyPr/>
                    <a:lstStyle/>
                    <a:p>
                      <a:pPr algn="ctr"/>
                      <a:r>
                        <a:rPr lang="hu-HU" sz="1400" b="1" dirty="0" smtClean="0"/>
                        <a:t>2012. II. félév</a:t>
                      </a:r>
                      <a:endParaRPr lang="hu-HU" sz="1400" b="1" dirty="0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júl.</a:t>
                      </a:r>
                      <a:endParaRPr lang="hu-H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hu-H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 sz="1400" dirty="0" smtClean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rowSpan="6" gridSpan="3">
                  <a:txBody>
                    <a:bodyPr/>
                    <a:lstStyle/>
                    <a:p>
                      <a:pPr algn="ctr"/>
                      <a:endParaRPr lang="hu-H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6"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447321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aug.</a:t>
                      </a:r>
                      <a:endParaRPr lang="hu-H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447322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400" dirty="0" err="1" smtClean="0"/>
                        <a:t>szept</a:t>
                      </a:r>
                      <a:endParaRPr lang="hu-H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rgbClr val="BBE0E3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447322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okt.</a:t>
                      </a:r>
                      <a:endParaRPr lang="hu-H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447321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nov.</a:t>
                      </a:r>
                      <a:endParaRPr lang="hu-H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rgbClr val="BBE0E3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447322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dec.</a:t>
                      </a:r>
                      <a:endParaRPr lang="hu-H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1260671">
                <a:tc>
                  <a:txBody>
                    <a:bodyPr/>
                    <a:lstStyle/>
                    <a:p>
                      <a:pPr algn="ctr"/>
                      <a:r>
                        <a:rPr lang="hu-HU" sz="1400" b="1" dirty="0" smtClean="0"/>
                        <a:t>2013.I. félév</a:t>
                      </a:r>
                      <a:endParaRPr lang="hu-HU" sz="1400" b="1" dirty="0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1400" dirty="0" smtClean="0"/>
                    </a:p>
                    <a:p>
                      <a:endParaRPr lang="hu-HU" sz="1400" dirty="0" smtClean="0"/>
                    </a:p>
                    <a:p>
                      <a:r>
                        <a:rPr lang="hu-HU" sz="1400" dirty="0" smtClean="0"/>
                        <a:t>márc.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hu-H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403081">
                <a:tc rowSpan="3">
                  <a:txBody>
                    <a:bodyPr/>
                    <a:lstStyle/>
                    <a:p>
                      <a:r>
                        <a:rPr lang="hu-HU" sz="1400" b="1" dirty="0" smtClean="0"/>
                        <a:t>2013. </a:t>
                      </a:r>
                      <a:r>
                        <a:rPr lang="hu-HU" sz="1400" b="1" dirty="0" err="1" smtClean="0"/>
                        <a:t>II.félév</a:t>
                      </a:r>
                      <a:endParaRPr lang="hu-HU" sz="1400" b="1" dirty="0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noFill/>
                  </a:tcPr>
                </a:tc>
                <a:tc gridSpan="3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403082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371341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églalap 5"/>
          <p:cNvSpPr/>
          <p:nvPr/>
        </p:nvSpPr>
        <p:spPr>
          <a:xfrm>
            <a:off x="1692275" y="2349500"/>
            <a:ext cx="2016125" cy="8636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hu-HU" sz="1400" dirty="0"/>
              <a:t>kompromisszumos </a:t>
            </a:r>
            <a:r>
              <a:rPr lang="hu-HU" sz="1400" dirty="0" err="1"/>
              <a:t>mód.-k</a:t>
            </a:r>
            <a:r>
              <a:rPr lang="hu-HU" sz="1400" dirty="0"/>
              <a:t> kidolgozása</a:t>
            </a:r>
          </a:p>
        </p:txBody>
      </p:sp>
      <p:sp>
        <p:nvSpPr>
          <p:cNvPr id="7" name="Téglalap 6"/>
          <p:cNvSpPr/>
          <p:nvPr/>
        </p:nvSpPr>
        <p:spPr>
          <a:xfrm>
            <a:off x="1692275" y="3284538"/>
            <a:ext cx="2016125" cy="431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hu-HU" sz="1400" dirty="0"/>
              <a:t>szavazás az </a:t>
            </a:r>
            <a:r>
              <a:rPr lang="hu-HU" sz="1400" dirty="0" err="1"/>
              <a:t>AGRI-ban</a:t>
            </a:r>
            <a:endParaRPr lang="hu-HU" sz="1400" dirty="0"/>
          </a:p>
        </p:txBody>
      </p:sp>
      <p:sp>
        <p:nvSpPr>
          <p:cNvPr id="8" name="Lefelé nyíl 7"/>
          <p:cNvSpPr/>
          <p:nvPr/>
        </p:nvSpPr>
        <p:spPr>
          <a:xfrm>
            <a:off x="1619250" y="3789363"/>
            <a:ext cx="2232025" cy="1152525"/>
          </a:xfrm>
          <a:prstGeom prst="downArrow">
            <a:avLst>
              <a:gd name="adj1" fmla="val 80890"/>
              <a:gd name="adj2" fmla="val 55204"/>
            </a:avLst>
          </a:prstGeom>
          <a:solidFill>
            <a:srgbClr val="00B0F0"/>
          </a:solidFill>
          <a:ln w="44450">
            <a:solidFill>
              <a:schemeClr val="tx1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hu-HU" sz="1400" dirty="0"/>
          </a:p>
          <a:p>
            <a:pPr algn="ctr">
              <a:defRPr/>
            </a:pPr>
            <a:r>
              <a:rPr lang="hu-HU" sz="1400" dirty="0"/>
              <a:t>plenáris szavazás: elhalasztva a költségvetés elfogadásáig</a:t>
            </a:r>
          </a:p>
        </p:txBody>
      </p:sp>
      <p:sp>
        <p:nvSpPr>
          <p:cNvPr id="9" name="Ellipszis 8"/>
          <p:cNvSpPr/>
          <p:nvPr/>
        </p:nvSpPr>
        <p:spPr>
          <a:xfrm>
            <a:off x="3851275" y="2133600"/>
            <a:ext cx="3313113" cy="1633538"/>
          </a:xfrm>
          <a:prstGeom prst="ellipse">
            <a:avLst/>
          </a:prstGeom>
          <a:solidFill>
            <a:srgbClr val="66FF3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hu-HU" sz="1600" dirty="0">
                <a:solidFill>
                  <a:schemeClr val="tx1"/>
                </a:solidFill>
              </a:rPr>
              <a:t>Tanácsi viták</a:t>
            </a:r>
          </a:p>
        </p:txBody>
      </p:sp>
      <p:sp>
        <p:nvSpPr>
          <p:cNvPr id="11" name="Téglalap 10"/>
          <p:cNvSpPr/>
          <p:nvPr/>
        </p:nvSpPr>
        <p:spPr>
          <a:xfrm>
            <a:off x="4140200" y="3860800"/>
            <a:ext cx="2808288" cy="720725"/>
          </a:xfrm>
          <a:prstGeom prst="rect">
            <a:avLst/>
          </a:prstGeom>
          <a:solidFill>
            <a:srgbClr val="33CC33"/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hu-HU" sz="1600" b="1" dirty="0"/>
              <a:t>politikai megállapodás: költségvetés elfogadása</a:t>
            </a:r>
          </a:p>
        </p:txBody>
      </p:sp>
      <p:sp>
        <p:nvSpPr>
          <p:cNvPr id="13" name="Téglalap 12"/>
          <p:cNvSpPr/>
          <p:nvPr/>
        </p:nvSpPr>
        <p:spPr>
          <a:xfrm rot="10800000" flipV="1">
            <a:off x="1619250" y="1557338"/>
            <a:ext cx="2232025" cy="28733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hu-HU" sz="1400" dirty="0"/>
              <a:t>mód. benyújtása</a:t>
            </a:r>
          </a:p>
        </p:txBody>
      </p:sp>
      <p:pic>
        <p:nvPicPr>
          <p:cNvPr id="31755" name="Kép 13" descr="Ciprusi zászló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288" y="2420938"/>
            <a:ext cx="1368425" cy="82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Kettős hullám 14"/>
          <p:cNvSpPr/>
          <p:nvPr/>
        </p:nvSpPr>
        <p:spPr>
          <a:xfrm>
            <a:off x="2915816" y="5733256"/>
            <a:ext cx="3240360" cy="792088"/>
          </a:xfrm>
          <a:prstGeom prst="doubleWave">
            <a:avLst/>
          </a:prstGeom>
          <a:blipFill dpi="0" rotWithShape="1">
            <a:blip r:embed="rId4" cstate="print">
              <a:alphaModFix amt="94000"/>
              <a:lum bright="6000" contrast="-14000"/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sz="2000" b="1" dirty="0">
                <a:solidFill>
                  <a:schemeClr val="tx1"/>
                </a:solidFill>
              </a:rPr>
              <a:t>Német választások</a:t>
            </a:r>
          </a:p>
        </p:txBody>
      </p:sp>
      <p:sp>
        <p:nvSpPr>
          <p:cNvPr id="31759" name="Dia számának helye 1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51FF9D6-554E-4979-B726-6EB681A98DB0}" type="slidenum">
              <a:rPr lang="en-GB" smtClean="0">
                <a:latin typeface="Arial" pitchFamily="34" charset="0"/>
              </a:rPr>
              <a:pPr/>
              <a:t>3</a:t>
            </a:fld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31214E-6 L -3.05556E-6 0.08393 " pathEditMode="relative" rAng="0" ptsTypes="AA">
                                      <p:cBhvr>
                                        <p:cTn id="3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  <p:bldP spid="11" grpId="1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3200" smtClean="0"/>
              <a:t>KAP-hoz benyújtott módosítók</a:t>
            </a:r>
            <a:endParaRPr lang="en-GB" sz="320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54276" name="Picture 4" descr="KAP módosító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775" y="1412875"/>
            <a:ext cx="3532188" cy="4997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/>
              <a:t>Közvetlen kifizetések</a:t>
            </a:r>
            <a:endParaRPr lang="en-GB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hu-HU"/>
              <a:t>Capoulas Santos-jelentés</a:t>
            </a:r>
            <a:endParaRPr lang="en-GB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BD28C-839E-4673-B7A1-4D5525A3D04E}" type="slidenum">
              <a:rPr lang="en-GB"/>
              <a:pPr>
                <a:defRPr/>
              </a:pPr>
              <a:t>5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098" name="Rectangle 2"/>
          <p:cNvSpPr>
            <a:spLocks noGrp="1" noChangeArrowheads="1"/>
          </p:cNvSpPr>
          <p:nvPr>
            <p:ph type="title" sz="quarter" idx="4294967295"/>
          </p:nvPr>
        </p:nvSpPr>
        <p:spPr>
          <a:xfrm>
            <a:off x="457200" y="188913"/>
            <a:ext cx="8229600" cy="6477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hu-HU" sz="4000" dirty="0"/>
              <a:t>A közvetlen kifizetések újraelosztása</a:t>
            </a:r>
            <a:r>
              <a:rPr lang="en-GB" sz="4000" dirty="0"/>
              <a:t> </a:t>
            </a:r>
          </a:p>
        </p:txBody>
      </p:sp>
      <p:graphicFrame>
        <p:nvGraphicFramePr>
          <p:cNvPr id="644099" name="Group 3"/>
          <p:cNvGraphicFramePr>
            <a:graphicFrameLocks noGrp="1"/>
          </p:cNvGraphicFramePr>
          <p:nvPr>
            <p:ph sz="quarter" idx="4294967295"/>
          </p:nvPr>
        </p:nvGraphicFramePr>
        <p:xfrm>
          <a:off x="457200" y="981075"/>
          <a:ext cx="4038600" cy="2371726"/>
        </p:xfrm>
        <a:graphic>
          <a:graphicData uri="http://schemas.openxmlformats.org/drawingml/2006/table">
            <a:tbl>
              <a:tblPr/>
              <a:tblGrid>
                <a:gridCol w="4038600"/>
              </a:tblGrid>
              <a:tr h="11858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58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hu-H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44106" name="Group 10"/>
          <p:cNvGraphicFramePr>
            <a:graphicFrameLocks noGrp="1"/>
          </p:cNvGraphicFramePr>
          <p:nvPr>
            <p:ph sz="quarter" idx="4294967295"/>
          </p:nvPr>
        </p:nvGraphicFramePr>
        <p:xfrm>
          <a:off x="4648200" y="981075"/>
          <a:ext cx="4038600" cy="2371725"/>
        </p:xfrm>
        <a:graphic>
          <a:graphicData uri="http://schemas.openxmlformats.org/drawingml/2006/table">
            <a:tbl>
              <a:tblPr/>
              <a:tblGrid>
                <a:gridCol w="4038600"/>
              </a:tblGrid>
              <a:tr h="23717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* Calculated on the basis of all direct aids on the basis of</a:t>
                      </a: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Council Regulation (EC) No 73/2009, after modulation</a:t>
                      </a: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and phasing-in, except POSEI/SAI and cotton and</a:t>
                      </a: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potentially eligible area 2009</a:t>
                      </a: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44112" name="Group 16"/>
          <p:cNvGraphicFramePr>
            <a:graphicFrameLocks noGrp="1"/>
          </p:cNvGraphicFramePr>
          <p:nvPr>
            <p:ph sz="quarter" idx="4294967295"/>
          </p:nvPr>
        </p:nvGraphicFramePr>
        <p:xfrm>
          <a:off x="457200" y="3505200"/>
          <a:ext cx="4038600" cy="431800"/>
        </p:xfrm>
        <a:graphic>
          <a:graphicData uri="http://schemas.openxmlformats.org/drawingml/2006/table">
            <a:tbl>
              <a:tblPr/>
              <a:tblGrid>
                <a:gridCol w="4038600"/>
              </a:tblGrid>
              <a:tr h="4318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44137" name="Group 41"/>
          <p:cNvGraphicFramePr>
            <a:graphicFrameLocks noGrp="1"/>
          </p:cNvGraphicFramePr>
          <p:nvPr>
            <p:ph sz="quarter" idx="4294967295"/>
          </p:nvPr>
        </p:nvGraphicFramePr>
        <p:xfrm>
          <a:off x="1042988" y="5732463"/>
          <a:ext cx="6623050" cy="1234440"/>
        </p:xfrm>
        <a:graphic>
          <a:graphicData uri="http://schemas.openxmlformats.org/drawingml/2006/table">
            <a:tbl>
              <a:tblPr/>
              <a:tblGrid>
                <a:gridCol w="6623050"/>
              </a:tblGrid>
              <a:tr h="94640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* </a:t>
                      </a:r>
                      <a:r>
                        <a:rPr kumimoji="0" lang="hu-H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 73/2009. EU rendeletben lefektetett összes </a:t>
                      </a:r>
                      <a:r>
                        <a:rPr kumimoji="0" lang="hu-H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közv</a:t>
                      </a:r>
                      <a:r>
                        <a:rPr kumimoji="0" lang="hu-H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 </a:t>
                      </a:r>
                      <a:r>
                        <a:rPr kumimoji="0" lang="hu-H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kif</a:t>
                      </a:r>
                      <a:r>
                        <a:rPr kumimoji="0" lang="hu-H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hu-H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(moduláció és </a:t>
                      </a:r>
                      <a:r>
                        <a:rPr kumimoji="0" lang="de-DE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fokozatos</a:t>
                      </a:r>
                      <a:r>
                        <a:rPr kumimoji="0" lang="de-DE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DE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bevezet</a:t>
                      </a:r>
                      <a:r>
                        <a:rPr kumimoji="0" lang="hu-H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é</a:t>
                      </a: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</a:t>
                      </a:r>
                      <a:r>
                        <a:rPr kumimoji="0" lang="hu-H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után</a:t>
                      </a: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hu-H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kivéve</a:t>
                      </a: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POSEI/</a:t>
                      </a:r>
                      <a:r>
                        <a:rPr kumimoji="0" lang="en-GB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kisebb</a:t>
                      </a: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égei-tengeri</a:t>
                      </a: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szigetek</a:t>
                      </a: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hu-H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és gyapot)</a:t>
                      </a: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hu-H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és a potenciálisan támogatható terület</a:t>
                      </a: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hu-H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</a:t>
                      </a: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2009</a:t>
                      </a:r>
                      <a:r>
                        <a:rPr kumimoji="0" lang="hu-H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 alapján számolva</a:t>
                      </a:r>
                      <a:endParaRPr kumimoji="0" lang="en-GB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** </a:t>
                      </a:r>
                      <a:r>
                        <a:rPr kumimoji="0" lang="hu-H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 </a:t>
                      </a:r>
                      <a:r>
                        <a:rPr kumimoji="0" lang="hu-H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közv</a:t>
                      </a:r>
                      <a:r>
                        <a:rPr kumimoji="0" lang="hu-H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 </a:t>
                      </a:r>
                      <a:r>
                        <a:rPr kumimoji="0" lang="hu-H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kif</a:t>
                      </a:r>
                      <a:r>
                        <a:rPr kumimoji="0" lang="hu-H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 rendelet-tervezet II. mellékletében lefektetett 2019-es (2020 költségvetési év) támogatás és a potenciálisan támogatható terület</a:t>
                      </a: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hu-H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</a:t>
                      </a: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2009</a:t>
                      </a:r>
                      <a:r>
                        <a:rPr kumimoji="0" lang="hu-H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 alapján számolva</a:t>
                      </a:r>
                      <a:endParaRPr kumimoji="0" lang="en-GB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" name="Dia számának helye 8"/>
          <p:cNvSpPr txBox="1">
            <a:spLocks noGrp="1"/>
          </p:cNvSpPr>
          <p:nvPr/>
        </p:nvSpPr>
        <p:spPr>
          <a:xfrm>
            <a:off x="6553200" y="6453188"/>
            <a:ext cx="2133600" cy="179387"/>
          </a:xfrm>
          <a:prstGeom prst="rect">
            <a:avLst/>
          </a:prstGeom>
          <a:noFill/>
        </p:spPr>
        <p:txBody>
          <a:bodyPr anchor="ctr">
            <a:normAutofit fontScale="55000" lnSpcReduction="20000"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9A2787E-5323-44BC-A813-127D90291FDB}" type="slidenum">
              <a:rPr lang="en-GB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en-GB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graphicFrame>
        <p:nvGraphicFramePr>
          <p:cNvPr id="33804" name="Object 2"/>
          <p:cNvGraphicFramePr>
            <a:graphicFrameLocks noChangeAspect="1"/>
          </p:cNvGraphicFramePr>
          <p:nvPr/>
        </p:nvGraphicFramePr>
        <p:xfrm>
          <a:off x="101600" y="723900"/>
          <a:ext cx="8950325" cy="4916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6" r:id="rId4" imgW="8949704" imgH="4913802" progId="Excel.Sheet.8">
                  <p:embed/>
                </p:oleObj>
              </mc:Choice>
              <mc:Fallback>
                <p:oleObj r:id="rId4" imgW="8949704" imgH="4913802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723900"/>
                        <a:ext cx="8950325" cy="4916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5" name="Text Box 23"/>
          <p:cNvSpPr txBox="1">
            <a:spLocks noChangeArrowheads="1"/>
          </p:cNvSpPr>
          <p:nvPr/>
        </p:nvSpPr>
        <p:spPr bwMode="auto">
          <a:xfrm>
            <a:off x="1692275" y="6381750"/>
            <a:ext cx="3770313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900" i="1">
                <a:latin typeface="Calibri" pitchFamily="34" charset="0"/>
                <a:cs typeface="Arial" pitchFamily="34" charset="0"/>
              </a:rPr>
              <a:t>Forrás</a:t>
            </a:r>
            <a:r>
              <a:rPr lang="en-GB" sz="900" i="1">
                <a:latin typeface="Calibri" pitchFamily="34" charset="0"/>
                <a:cs typeface="Arial" pitchFamily="34" charset="0"/>
              </a:rPr>
              <a:t>: Eur</a:t>
            </a:r>
            <a:r>
              <a:rPr lang="hu-HU" sz="900" i="1">
                <a:latin typeface="Calibri" pitchFamily="34" charset="0"/>
                <a:cs typeface="Arial" pitchFamily="34" charset="0"/>
              </a:rPr>
              <a:t>ópai Bizottság</a:t>
            </a:r>
            <a:r>
              <a:rPr lang="en-GB" sz="900" i="1">
                <a:latin typeface="Calibri" pitchFamily="34" charset="0"/>
                <a:cs typeface="Arial" pitchFamily="34" charset="0"/>
              </a:rPr>
              <a:t> – </a:t>
            </a:r>
            <a:r>
              <a:rPr lang="hu-HU" sz="900" i="1">
                <a:latin typeface="Calibri" pitchFamily="34" charset="0"/>
                <a:cs typeface="Arial" pitchFamily="34" charset="0"/>
              </a:rPr>
              <a:t>Mezőgazdasági és Vidékfejlesztési Főigazgatóság</a:t>
            </a:r>
            <a:endParaRPr lang="en-GB" sz="900" i="1">
              <a:latin typeface="Calibri" pitchFamily="34" charset="0"/>
              <a:cs typeface="Arial" pitchFamily="34" charset="0"/>
            </a:endParaRPr>
          </a:p>
        </p:txBody>
      </p:sp>
      <p:sp>
        <p:nvSpPr>
          <p:cNvPr id="33806" name="Dia számának helye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5524F9B-DF0B-4C4A-B0C4-B2BB7DF9C4BB}" type="slidenum">
              <a:rPr lang="en-GB" smtClean="0">
                <a:latin typeface="Arial" pitchFamily="34" charset="0"/>
              </a:rPr>
              <a:pPr/>
              <a:t>6</a:t>
            </a:fld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49313"/>
          </a:xfrm>
        </p:spPr>
        <p:txBody>
          <a:bodyPr/>
          <a:lstStyle/>
          <a:p>
            <a:pPr eaLnBrk="1" hangingPunct="1"/>
            <a:r>
              <a:rPr lang="hu-HU" sz="3600" smtClean="0"/>
              <a:t>A közvetlen kifizetések újraelosztása </a:t>
            </a:r>
            <a:endParaRPr lang="en-GB" sz="3600" smtClean="0"/>
          </a:p>
        </p:txBody>
      </p:sp>
      <p:graphicFrame>
        <p:nvGraphicFramePr>
          <p:cNvPr id="35842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374650" y="908050"/>
          <a:ext cx="8407400" cy="554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4" r:id="rId3" imgW="8413209" imgH="5547841" progId="Excel.Sheet.8">
                  <p:embed/>
                </p:oleObj>
              </mc:Choice>
              <mc:Fallback>
                <p:oleObj r:id="rId3" imgW="8413209" imgH="5547841" progId="Excel.Sheet.8">
                  <p:embed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650" y="908050"/>
                        <a:ext cx="8407400" cy="554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3" name="Oval 7"/>
          <p:cNvSpPr>
            <a:spLocks noChangeArrowheads="1"/>
          </p:cNvSpPr>
          <p:nvPr/>
        </p:nvSpPr>
        <p:spPr bwMode="auto">
          <a:xfrm rot="2268731">
            <a:off x="6402388" y="3402013"/>
            <a:ext cx="1116012" cy="1104900"/>
          </a:xfrm>
          <a:prstGeom prst="ellipse">
            <a:avLst/>
          </a:prstGeom>
          <a:solidFill>
            <a:srgbClr val="BBE0E3">
              <a:alpha val="20000"/>
            </a:srgbClr>
          </a:solidFill>
          <a:ln w="381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35844" name="AutoShape 8"/>
          <p:cNvSpPr>
            <a:spLocks noChangeArrowheads="1"/>
          </p:cNvSpPr>
          <p:nvPr/>
        </p:nvSpPr>
        <p:spPr bwMode="auto">
          <a:xfrm>
            <a:off x="4427538" y="4076700"/>
            <a:ext cx="287337" cy="287338"/>
          </a:xfrm>
          <a:prstGeom prst="octagon">
            <a:avLst>
              <a:gd name="adj" fmla="val 29287"/>
            </a:avLst>
          </a:prstGeom>
          <a:solidFill>
            <a:schemeClr val="accent1">
              <a:alpha val="0"/>
            </a:schemeClr>
          </a:solidFill>
          <a:ln w="31750" cap="rnd">
            <a:solidFill>
              <a:srgbClr val="008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35845" name="Oval 9"/>
          <p:cNvSpPr>
            <a:spLocks noChangeArrowheads="1"/>
          </p:cNvSpPr>
          <p:nvPr/>
        </p:nvSpPr>
        <p:spPr bwMode="auto">
          <a:xfrm>
            <a:off x="3059113" y="4221163"/>
            <a:ext cx="576262" cy="936625"/>
          </a:xfrm>
          <a:prstGeom prst="ellipse">
            <a:avLst/>
          </a:prstGeom>
          <a:solidFill>
            <a:srgbClr val="BBE0E3">
              <a:alpha val="20000"/>
            </a:srgbClr>
          </a:solidFill>
          <a:ln w="38100">
            <a:solidFill>
              <a:srgbClr val="3366FF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cxnSp>
        <p:nvCxnSpPr>
          <p:cNvPr id="8" name="Egyenes összekötő nyíllal 7"/>
          <p:cNvCxnSpPr/>
          <p:nvPr/>
        </p:nvCxnSpPr>
        <p:spPr>
          <a:xfrm>
            <a:off x="6084888" y="2708275"/>
            <a:ext cx="625475" cy="62706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47" name="Dia számának helye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011F34F-5460-4C39-9811-5003D12FFF46}" type="slidenum">
              <a:rPr lang="en-GB" smtClean="0">
                <a:latin typeface="Arial" pitchFamily="34" charset="0"/>
              </a:rPr>
              <a:pPr/>
              <a:t>7</a:t>
            </a:fld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hu-HU" sz="4000" smtClean="0"/>
              <a:t>Általános szabályok</a:t>
            </a:r>
            <a:endParaRPr lang="en-GB" sz="4000" smtClean="0"/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hu-HU" sz="2800" b="1" smtClean="0"/>
              <a:t>Aktív farmer</a:t>
            </a:r>
          </a:p>
          <a:p>
            <a:pPr lvl="1" eaLnBrk="1" hangingPunct="1">
              <a:lnSpc>
                <a:spcPct val="80000"/>
              </a:lnSpc>
            </a:pPr>
            <a:r>
              <a:rPr lang="hu-HU" sz="2400" smtClean="0"/>
              <a:t>5%-os szabály elhagyása</a:t>
            </a:r>
          </a:p>
          <a:p>
            <a:pPr lvl="1" eaLnBrk="1" hangingPunct="1">
              <a:lnSpc>
                <a:spcPct val="80000"/>
              </a:lnSpc>
            </a:pPr>
            <a:r>
              <a:rPr lang="hu-HU" sz="2400" smtClean="0"/>
              <a:t>„negatív” def.: nagyobb felelősség tagállamoknál</a:t>
            </a:r>
          </a:p>
          <a:p>
            <a:pPr eaLnBrk="1" hangingPunct="1">
              <a:lnSpc>
                <a:spcPct val="80000"/>
              </a:lnSpc>
            </a:pPr>
            <a:r>
              <a:rPr lang="hu-HU" sz="2800" smtClean="0"/>
              <a:t>Jogosultak köre</a:t>
            </a:r>
          </a:p>
          <a:p>
            <a:pPr lvl="1" eaLnBrk="1" hangingPunct="1">
              <a:lnSpc>
                <a:spcPct val="80000"/>
              </a:lnSpc>
            </a:pPr>
            <a:r>
              <a:rPr lang="hu-HU" sz="2400" b="1" smtClean="0"/>
              <a:t>2009 és 2011</a:t>
            </a:r>
            <a:r>
              <a:rPr lang="hu-HU" sz="2400" smtClean="0"/>
              <a:t> között igényelt támogatást</a:t>
            </a:r>
          </a:p>
          <a:p>
            <a:pPr eaLnBrk="1" hangingPunct="1">
              <a:lnSpc>
                <a:spcPct val="80000"/>
              </a:lnSpc>
            </a:pPr>
            <a:r>
              <a:rPr lang="hu-HU" sz="2800" b="1" smtClean="0"/>
              <a:t>„Capping”</a:t>
            </a:r>
            <a:r>
              <a:rPr lang="hu-HU" sz="2800" smtClean="0"/>
              <a:t> (nagyobb méretű gazdaságok támogatásának csökkentése)</a:t>
            </a:r>
          </a:p>
          <a:p>
            <a:pPr lvl="1" eaLnBrk="1" hangingPunct="1">
              <a:lnSpc>
                <a:spcPct val="80000"/>
              </a:lnSpc>
            </a:pPr>
            <a:r>
              <a:rPr lang="hu-HU" sz="2400" smtClean="0"/>
              <a:t>a 250.000 euró feletti sávban 70% helyett 80% az elvonás mértéke</a:t>
            </a:r>
          </a:p>
          <a:p>
            <a:pPr lvl="1" eaLnBrk="1" hangingPunct="1">
              <a:lnSpc>
                <a:spcPct val="80000"/>
              </a:lnSpc>
            </a:pPr>
            <a:r>
              <a:rPr lang="hu-HU" sz="2400" smtClean="0"/>
              <a:t>hazai gazdaságok támogatása </a:t>
            </a:r>
            <a:r>
              <a:rPr lang="hu-HU" sz="2400" u="sng" smtClean="0"/>
              <a:t>további </a:t>
            </a:r>
            <a:r>
              <a:rPr lang="hu-HU" sz="2400" smtClean="0"/>
              <a:t>200.000 euróval csökkenne (AKI adat)</a:t>
            </a:r>
          </a:p>
          <a:p>
            <a:pPr lvl="1" eaLnBrk="1" hangingPunct="1">
              <a:lnSpc>
                <a:spcPct val="80000"/>
              </a:lnSpc>
            </a:pPr>
            <a:r>
              <a:rPr lang="hu-HU" sz="2400" smtClean="0"/>
              <a:t>„capping” alóli további kivétel: szövetkezetek</a:t>
            </a:r>
          </a:p>
          <a:p>
            <a:pPr lvl="1" eaLnBrk="1" hangingPunct="1">
              <a:lnSpc>
                <a:spcPct val="80000"/>
              </a:lnSpc>
            </a:pPr>
            <a:endParaRPr lang="hu-HU" sz="24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sz="2800" smtClean="0"/>
          </a:p>
        </p:txBody>
      </p:sp>
      <p:sp>
        <p:nvSpPr>
          <p:cNvPr id="36867" name="Dia számának hely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0319B0-5E11-4271-A114-77F30BF14E83}" type="slidenum">
              <a:rPr lang="en-GB" smtClean="0">
                <a:latin typeface="Arial" pitchFamily="34" charset="0"/>
              </a:rPr>
              <a:pPr/>
              <a:t>8</a:t>
            </a:fld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765175"/>
          </a:xfrm>
        </p:spPr>
        <p:txBody>
          <a:bodyPr/>
          <a:lstStyle/>
          <a:p>
            <a:pPr eaLnBrk="1" hangingPunct="1"/>
            <a:r>
              <a:rPr lang="hu-HU" sz="4000" smtClean="0"/>
              <a:t>Zöldítés</a:t>
            </a:r>
            <a:endParaRPr lang="en-GB" sz="4000" smtClean="0"/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692150"/>
            <a:ext cx="8424862" cy="58324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hu-HU" sz="2400" smtClean="0"/>
              <a:t>Zöldítés nem-teljesítése</a:t>
            </a:r>
          </a:p>
          <a:p>
            <a:pPr lvl="1" eaLnBrk="1" hangingPunct="1">
              <a:lnSpc>
                <a:spcPct val="80000"/>
              </a:lnSpc>
            </a:pPr>
            <a:r>
              <a:rPr lang="hu-HU" sz="2000" smtClean="0"/>
              <a:t>csak az ezen a címen adott támogatástól esik el, további büntetés (pl. alaptámogatás csökkentése) nem lehetséges</a:t>
            </a:r>
          </a:p>
          <a:p>
            <a:pPr eaLnBrk="1" hangingPunct="1">
              <a:lnSpc>
                <a:spcPct val="80000"/>
              </a:lnSpc>
            </a:pPr>
            <a:r>
              <a:rPr lang="hu-HU" sz="2400" b="1" smtClean="0"/>
              <a:t>Vetésforgó</a:t>
            </a:r>
          </a:p>
          <a:p>
            <a:pPr lvl="1" eaLnBrk="1" hangingPunct="1">
              <a:lnSpc>
                <a:spcPct val="80000"/>
              </a:lnSpc>
            </a:pPr>
            <a:r>
              <a:rPr lang="hu-HU" sz="2000" smtClean="0"/>
              <a:t>min. 5 ha</a:t>
            </a:r>
          </a:p>
          <a:p>
            <a:pPr lvl="1" eaLnBrk="1" hangingPunct="1">
              <a:lnSpc>
                <a:spcPct val="80000"/>
              </a:lnSpc>
            </a:pPr>
            <a:r>
              <a:rPr lang="hu-HU" sz="2000" smtClean="0"/>
              <a:t>5 és 20 ha között elég kétfajta kultúra</a:t>
            </a:r>
          </a:p>
          <a:p>
            <a:pPr lvl="1" eaLnBrk="1" hangingPunct="1">
              <a:lnSpc>
                <a:spcPct val="80000"/>
              </a:lnSpc>
            </a:pPr>
            <a:r>
              <a:rPr lang="hu-HU" sz="2000" smtClean="0"/>
              <a:t>nem kell alkalmazni, ha</a:t>
            </a:r>
          </a:p>
          <a:p>
            <a:pPr lvl="2" eaLnBrk="1" hangingPunct="1">
              <a:lnSpc>
                <a:spcPct val="80000"/>
              </a:lnSpc>
            </a:pPr>
            <a:r>
              <a:rPr lang="hu-HU" sz="1600" smtClean="0"/>
              <a:t>a terület nagyobb, mint 50 ha, és</a:t>
            </a:r>
          </a:p>
          <a:p>
            <a:pPr lvl="2" eaLnBrk="1" hangingPunct="1">
              <a:lnSpc>
                <a:spcPct val="80000"/>
              </a:lnSpc>
            </a:pPr>
            <a:r>
              <a:rPr lang="hu-HU" sz="1600" smtClean="0"/>
              <a:t>legalább 80%-a állandó legelő és/vagy szőlő/gyümölcsös </a:t>
            </a:r>
          </a:p>
          <a:p>
            <a:pPr eaLnBrk="1" hangingPunct="1">
              <a:lnSpc>
                <a:spcPct val="80000"/>
              </a:lnSpc>
            </a:pPr>
            <a:r>
              <a:rPr lang="hu-HU" sz="2400" b="1" smtClean="0"/>
              <a:t>Állandó legelők fenntartása</a:t>
            </a:r>
          </a:p>
          <a:p>
            <a:pPr lvl="1" eaLnBrk="1" hangingPunct="1">
              <a:lnSpc>
                <a:spcPct val="80000"/>
              </a:lnSpc>
            </a:pPr>
            <a:r>
              <a:rPr lang="hu-HU" sz="2000" smtClean="0"/>
              <a:t>„történelmi legelők” is ideszámítanának</a:t>
            </a:r>
            <a:r>
              <a:rPr lang="hu-HU" sz="2000" smtClean="0">
                <a:cs typeface="Arial" pitchFamily="34" charset="0"/>
              </a:rPr>
              <a:t>→ dél-európai jellegzetesség</a:t>
            </a:r>
          </a:p>
          <a:p>
            <a:pPr eaLnBrk="1" hangingPunct="1">
              <a:lnSpc>
                <a:spcPct val="80000"/>
              </a:lnSpc>
            </a:pPr>
            <a:r>
              <a:rPr lang="hu-HU" sz="2400" b="1" smtClean="0">
                <a:cs typeface="Arial" pitchFamily="34" charset="0"/>
              </a:rPr>
              <a:t>Zöldfolyosók</a:t>
            </a:r>
            <a:r>
              <a:rPr lang="hu-HU" sz="2400" smtClean="0">
                <a:cs typeface="Arial" pitchFamily="34" charset="0"/>
              </a:rPr>
              <a:t> („ökológiai fókuszterületek”)</a:t>
            </a:r>
          </a:p>
          <a:p>
            <a:pPr lvl="1" eaLnBrk="1" hangingPunct="1">
              <a:lnSpc>
                <a:spcPct val="80000"/>
              </a:lnSpc>
            </a:pPr>
            <a:r>
              <a:rPr lang="hu-HU" sz="2000" smtClean="0">
                <a:cs typeface="Arial" pitchFamily="34" charset="0"/>
              </a:rPr>
              <a:t>csak 20 ha felett</a:t>
            </a:r>
          </a:p>
          <a:p>
            <a:pPr lvl="1" eaLnBrk="1" hangingPunct="1">
              <a:lnSpc>
                <a:spcPct val="80000"/>
              </a:lnSpc>
            </a:pPr>
            <a:r>
              <a:rPr lang="hu-HU" sz="2000" smtClean="0">
                <a:cs typeface="Arial" pitchFamily="34" charset="0"/>
              </a:rPr>
              <a:t>be lehet vetni pillangósokkal</a:t>
            </a:r>
          </a:p>
          <a:p>
            <a:pPr eaLnBrk="1" hangingPunct="1">
              <a:lnSpc>
                <a:spcPct val="80000"/>
              </a:lnSpc>
            </a:pPr>
            <a:r>
              <a:rPr lang="hu-HU" sz="2400" smtClean="0">
                <a:cs typeface="Arial" pitchFamily="34" charset="0"/>
              </a:rPr>
              <a:t>Agrár-környezetvédelmi programok összekapcsolása a zöldítéssel</a:t>
            </a:r>
          </a:p>
          <a:p>
            <a:pPr lvl="1" eaLnBrk="1" hangingPunct="1">
              <a:lnSpc>
                <a:spcPct val="80000"/>
              </a:lnSpc>
            </a:pPr>
            <a:r>
              <a:rPr lang="hu-HU" sz="2000" smtClean="0">
                <a:cs typeface="Arial" pitchFamily="34" charset="0"/>
              </a:rPr>
              <a:t>ha a gazda részt vesz ilyen programban, automatikusan teljesíti a zöldítés feltételeit</a:t>
            </a:r>
          </a:p>
          <a:p>
            <a:pPr lvl="1" eaLnBrk="1" hangingPunct="1">
              <a:lnSpc>
                <a:spcPct val="80000"/>
              </a:lnSpc>
            </a:pPr>
            <a:endParaRPr lang="hu-HU" sz="2000" smtClean="0">
              <a:cs typeface="Arial" pitchFamily="34" charset="0"/>
            </a:endParaRPr>
          </a:p>
        </p:txBody>
      </p:sp>
      <p:sp>
        <p:nvSpPr>
          <p:cNvPr id="37891" name="Dia számának hely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0ADC18-A7B0-4C29-AC17-DA2EBEBE6867}" type="slidenum">
              <a:rPr lang="en-GB" smtClean="0">
                <a:latin typeface="Arial" pitchFamily="34" charset="0"/>
              </a:rPr>
              <a:pPr/>
              <a:t>9</a:t>
            </a:fld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smtClean="0"/>
              <a:t>Egyéb támogatások</a:t>
            </a:r>
            <a:endParaRPr lang="en-GB" sz="4000" smtClean="0"/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z="2800" b="1" smtClean="0"/>
              <a:t>Fiatal gazda </a:t>
            </a:r>
            <a:r>
              <a:rPr lang="hu-HU" sz="2800" smtClean="0"/>
              <a:t>támogatás</a:t>
            </a:r>
          </a:p>
          <a:p>
            <a:pPr lvl="1" eaLnBrk="1" hangingPunct="1">
              <a:lnSpc>
                <a:spcPct val="90000"/>
              </a:lnSpc>
            </a:pPr>
            <a:r>
              <a:rPr lang="hu-HU" sz="2400" smtClean="0"/>
              <a:t>max. 50 ha</a:t>
            </a:r>
          </a:p>
          <a:p>
            <a:pPr lvl="1" eaLnBrk="1" hangingPunct="1">
              <a:lnSpc>
                <a:spcPct val="90000"/>
              </a:lnSpc>
            </a:pPr>
            <a:r>
              <a:rPr lang="hu-HU" sz="2400" smtClean="0"/>
              <a:t>a nemzeti boríték több mint 2%-át is erre a célra lehet fordítani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b="1" smtClean="0"/>
              <a:t>Termeléshez kötött </a:t>
            </a:r>
            <a:r>
              <a:rPr lang="hu-HU" sz="2800" smtClean="0"/>
              <a:t>támogatások</a:t>
            </a:r>
          </a:p>
          <a:p>
            <a:pPr lvl="1" eaLnBrk="1" hangingPunct="1">
              <a:lnSpc>
                <a:spcPct val="90000"/>
              </a:lnSpc>
            </a:pPr>
            <a:r>
              <a:rPr lang="hu-HU" sz="2400" smtClean="0"/>
              <a:t>+ szója és más fehérjenövények</a:t>
            </a:r>
          </a:p>
          <a:p>
            <a:pPr lvl="1" eaLnBrk="1" hangingPunct="1">
              <a:lnSpc>
                <a:spcPct val="90000"/>
              </a:lnSpc>
            </a:pPr>
            <a:r>
              <a:rPr lang="hu-HU" sz="2400" smtClean="0"/>
              <a:t>+ környezetvédelmi célokkal is indokolható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b="1" smtClean="0"/>
              <a:t>Kisgazda</a:t>
            </a:r>
            <a:r>
              <a:rPr lang="hu-HU" sz="2800" smtClean="0"/>
              <a:t>-támogatás</a:t>
            </a:r>
          </a:p>
          <a:p>
            <a:pPr lvl="1" eaLnBrk="1" hangingPunct="1">
              <a:lnSpc>
                <a:spcPct val="90000"/>
              </a:lnSpc>
            </a:pPr>
            <a:r>
              <a:rPr lang="hu-HU" sz="2400" smtClean="0"/>
              <a:t>vetítési alap 3 ha helyett 5 ha</a:t>
            </a:r>
          </a:p>
          <a:p>
            <a:pPr lvl="1" eaLnBrk="1" hangingPunct="1">
              <a:lnSpc>
                <a:spcPct val="90000"/>
              </a:lnSpc>
            </a:pPr>
            <a:r>
              <a:rPr lang="hu-HU" sz="2400" smtClean="0"/>
              <a:t>1.000 helyett max. 1.500 euró</a:t>
            </a:r>
          </a:p>
          <a:p>
            <a:pPr eaLnBrk="1" hangingPunct="1">
              <a:lnSpc>
                <a:spcPct val="90000"/>
              </a:lnSpc>
            </a:pPr>
            <a:endParaRPr lang="en-GB" sz="2800" smtClean="0"/>
          </a:p>
        </p:txBody>
      </p:sp>
      <p:sp>
        <p:nvSpPr>
          <p:cNvPr id="38915" name="Dia számának hely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F435A50-441C-436F-BAF9-67F519C2561F}" type="slidenum">
              <a:rPr lang="en-GB" smtClean="0">
                <a:latin typeface="Arial" pitchFamily="34" charset="0"/>
              </a:rPr>
              <a:pPr/>
              <a:t>10</a:t>
            </a:fld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dirty="0" smtClean="0"/>
              <a:t>Piaci eszközök</a:t>
            </a:r>
            <a:endParaRPr lang="en-GB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hu-HU" dirty="0" err="1" smtClean="0"/>
              <a:t>Dantin-jelentés</a:t>
            </a:r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7D9BC-03E6-4DBD-9B50-CF4CE0905016}" type="slidenum">
              <a:rPr lang="en-GB"/>
              <a:pPr>
                <a:defRPr/>
              </a:pPr>
              <a:t>11</a:t>
            </a:fld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smtClean="0"/>
              <a:t>Vitás kérdések</a:t>
            </a:r>
          </a:p>
        </p:txBody>
      </p:sp>
      <p:sp>
        <p:nvSpPr>
          <p:cNvPr id="40962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u-HU" sz="2800" b="1" smtClean="0"/>
              <a:t>Cukorkvóta</a:t>
            </a:r>
          </a:p>
          <a:p>
            <a:pPr lvl="1" eaLnBrk="1" hangingPunct="1"/>
            <a:r>
              <a:rPr lang="hu-HU" sz="2400" smtClean="0"/>
              <a:t>meghosszabbítani a 2019/2020-as gazdasági évig</a:t>
            </a:r>
          </a:p>
          <a:p>
            <a:pPr lvl="1" eaLnBrk="1" hangingPunct="1"/>
            <a:r>
              <a:rPr lang="hu-HU" sz="2400" smtClean="0"/>
              <a:t>megegyezik EP korábbi álláspontjával (Dess-jelentés)</a:t>
            </a:r>
          </a:p>
          <a:p>
            <a:pPr eaLnBrk="1" hangingPunct="1"/>
            <a:r>
              <a:rPr lang="hu-HU" sz="2800" b="1" smtClean="0"/>
              <a:t>Szőlőtelepítési jogok</a:t>
            </a:r>
          </a:p>
          <a:p>
            <a:pPr lvl="1" eaLnBrk="1" hangingPunct="1"/>
            <a:r>
              <a:rPr lang="hu-HU" sz="2400" smtClean="0"/>
              <a:t>meghosszabbítani a 2029/30-as gazdasági évig</a:t>
            </a:r>
          </a:p>
          <a:p>
            <a:pPr lvl="1" eaLnBrk="1" hangingPunct="1"/>
            <a:r>
              <a:rPr lang="hu-HU" sz="2400" smtClean="0"/>
              <a:t>korábbi jelentésekben nem szerepelt határidő</a:t>
            </a:r>
          </a:p>
          <a:p>
            <a:pPr lvl="1" eaLnBrk="1" hangingPunct="1"/>
            <a:endParaRPr lang="hu-HU" smtClean="0"/>
          </a:p>
        </p:txBody>
      </p:sp>
      <p:sp>
        <p:nvSpPr>
          <p:cNvPr id="40963" name="Dia számának hely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90E6073-B76C-4373-8FAC-9C94EC8358BD}" type="slidenum">
              <a:rPr lang="en-GB" smtClean="0">
                <a:latin typeface="Arial" pitchFamily="34" charset="0"/>
              </a:rPr>
              <a:pPr/>
              <a:t>12</a:t>
            </a:fld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hu-HU" sz="4000" smtClean="0"/>
              <a:t>Piacszabályozás és versenyjog</a:t>
            </a:r>
          </a:p>
        </p:txBody>
      </p:sp>
      <p:sp>
        <p:nvSpPr>
          <p:cNvPr id="41986" name="Tartalom helye 2"/>
          <p:cNvSpPr>
            <a:spLocks noGrp="1"/>
          </p:cNvSpPr>
          <p:nvPr>
            <p:ph idx="1"/>
          </p:nvPr>
        </p:nvSpPr>
        <p:spPr>
          <a:xfrm>
            <a:off x="468313" y="1125538"/>
            <a:ext cx="8229600" cy="5256212"/>
          </a:xfrm>
        </p:spPr>
        <p:txBody>
          <a:bodyPr/>
          <a:lstStyle/>
          <a:p>
            <a:pPr eaLnBrk="1" hangingPunct="1"/>
            <a:r>
              <a:rPr lang="hu-HU" sz="2800" smtClean="0"/>
              <a:t>Tej: szerződéses kapcsolatok rendszere</a:t>
            </a:r>
          </a:p>
          <a:p>
            <a:pPr lvl="1" eaLnBrk="1" hangingPunct="1"/>
            <a:r>
              <a:rPr lang="hu-HU" sz="2400" smtClean="0"/>
              <a:t>tagállam kiterjesztheti más termékpályára is</a:t>
            </a:r>
          </a:p>
          <a:p>
            <a:pPr eaLnBrk="1" hangingPunct="1"/>
            <a:r>
              <a:rPr lang="hu-HU" sz="2800" smtClean="0"/>
              <a:t>Speciális versenyjogi szabályok a mg.-ban</a:t>
            </a:r>
          </a:p>
          <a:p>
            <a:pPr lvl="1" eaLnBrk="1" hangingPunct="1"/>
            <a:r>
              <a:rPr lang="hu-HU" sz="2400" smtClean="0"/>
              <a:t>termelők együttműködése megengedett; kivéve: árrögzítés</a:t>
            </a:r>
          </a:p>
          <a:p>
            <a:pPr lvl="1" eaLnBrk="1" hangingPunct="1"/>
            <a:r>
              <a:rPr lang="hu-HU" sz="2400" smtClean="0"/>
              <a:t>ált. versenyjogi szabályok beemelése</a:t>
            </a:r>
          </a:p>
          <a:p>
            <a:pPr lvl="2" eaLnBrk="1" hangingPunct="1"/>
            <a:r>
              <a:rPr lang="hu-HU" sz="2000" smtClean="0"/>
              <a:t>releváns piac, domináns pozíció</a:t>
            </a:r>
          </a:p>
          <a:p>
            <a:pPr eaLnBrk="1" hangingPunct="1"/>
            <a:r>
              <a:rPr lang="hu-HU" sz="2800" smtClean="0"/>
              <a:t>Termelői szervezetek szerepének megerősítése</a:t>
            </a:r>
          </a:p>
          <a:p>
            <a:pPr eaLnBrk="1" hangingPunct="1"/>
            <a:r>
              <a:rPr lang="hu-HU" sz="2800" smtClean="0"/>
              <a:t>Uniós árfigyelő rendszer</a:t>
            </a:r>
          </a:p>
        </p:txBody>
      </p:sp>
      <p:sp>
        <p:nvSpPr>
          <p:cNvPr id="41987" name="Dia számának hely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7337F32-D076-450B-BCEB-D1CD999B9E4C}" type="slidenum">
              <a:rPr lang="en-GB" smtClean="0">
                <a:latin typeface="Arial" pitchFamily="34" charset="0"/>
              </a:rPr>
              <a:pPr/>
              <a:t>13</a:t>
            </a:fld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smtClean="0"/>
              <a:t>Minőségpolitika</a:t>
            </a:r>
          </a:p>
        </p:txBody>
      </p:sp>
      <p:sp>
        <p:nvSpPr>
          <p:cNvPr id="43010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u-HU" sz="2800" b="1" smtClean="0"/>
              <a:t>Választható védett megnevezések</a:t>
            </a:r>
          </a:p>
          <a:p>
            <a:pPr lvl="1" eaLnBrk="1" hangingPunct="1"/>
            <a:r>
              <a:rPr lang="hu-HU" sz="2400" smtClean="0"/>
              <a:t>földrajzi megnevezésekhez hasonló </a:t>
            </a:r>
          </a:p>
          <a:p>
            <a:pPr lvl="1" eaLnBrk="1" hangingPunct="1"/>
            <a:r>
              <a:rPr lang="hu-HU" sz="2400" smtClean="0"/>
              <a:t>a termékhez kapcsolódó forgalmazási előírást a Bizottság védetté nyilváníthatja, ha speciális hozzáadott értékkel rendelkezik</a:t>
            </a:r>
          </a:p>
          <a:p>
            <a:pPr lvl="2" eaLnBrk="1" hangingPunct="1"/>
            <a:r>
              <a:rPr lang="hu-HU" sz="2000" smtClean="0"/>
              <a:t>csak akkor lehet feltüntetni a terméken, ha a termék megfelel az adott többletkövetelménynek </a:t>
            </a:r>
          </a:p>
          <a:p>
            <a:pPr lvl="1" eaLnBrk="1" hangingPunct="1"/>
            <a:r>
              <a:rPr lang="hu-HU" sz="2400" smtClean="0"/>
              <a:t>egyébként is kötelező előírást nem lehet védetté tenni (pl. feljavított ketrecből származó tojás)</a:t>
            </a:r>
          </a:p>
          <a:p>
            <a:pPr lvl="1" eaLnBrk="1" hangingPunct="1"/>
            <a:endParaRPr lang="hu-HU" smtClean="0"/>
          </a:p>
        </p:txBody>
      </p:sp>
      <p:sp>
        <p:nvSpPr>
          <p:cNvPr id="43011" name="Dia számának hely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69D2A7C-3451-49FC-BC27-0066552C3EF1}" type="slidenum">
              <a:rPr lang="en-GB" smtClean="0">
                <a:latin typeface="Arial" pitchFamily="34" charset="0"/>
              </a:rPr>
              <a:pPr/>
              <a:t>14</a:t>
            </a:fld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/>
              <a:t>Vidékfejlesztés</a:t>
            </a:r>
            <a:endParaRPr lang="en-GB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hu-HU"/>
              <a:t>Capoulas Santos-jelentés</a:t>
            </a:r>
            <a:endParaRPr lang="en-GB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D9DDE3-5D14-4169-8CA8-018406A7A2C8}" type="slidenum">
              <a:rPr lang="en-GB"/>
              <a:pPr>
                <a:defRPr/>
              </a:pPr>
              <a:t>15</a:t>
            </a:fld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hu-HU" sz="4000" smtClean="0"/>
              <a:t>Vidékfejlesztés „zöldítése”</a:t>
            </a:r>
            <a:endParaRPr lang="en-GB" sz="4000" smtClean="0"/>
          </a:p>
        </p:txBody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8229600" cy="51117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z="2800" smtClean="0"/>
              <a:t>A pénzügyi források 20% helyett legalább 30%-át környezet- és klímavédelemre kell költeni (Európa 2020)</a:t>
            </a:r>
            <a:endParaRPr lang="hu-HU" sz="2400" smtClean="0"/>
          </a:p>
          <a:p>
            <a:pPr eaLnBrk="1" hangingPunct="1">
              <a:lnSpc>
                <a:spcPct val="90000"/>
              </a:lnSpc>
            </a:pPr>
            <a:r>
              <a:rPr lang="hu-HU" sz="2800" smtClean="0"/>
              <a:t>Vidékfejlesztési alapból nem nyújtható tám. a zöldítés teljesítéséhez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smtClean="0"/>
              <a:t>Magasabb uniós finanszírozási arány a környezet- és klímavédelemhez</a:t>
            </a:r>
          </a:p>
          <a:p>
            <a:pPr lvl="1" eaLnBrk="1" hangingPunct="1">
              <a:lnSpc>
                <a:spcPct val="90000"/>
              </a:lnSpc>
            </a:pPr>
            <a:r>
              <a:rPr lang="hu-HU" sz="2400" smtClean="0"/>
              <a:t>általában 50% helyett 85%</a:t>
            </a:r>
          </a:p>
          <a:p>
            <a:pPr lvl="1" eaLnBrk="1" hangingPunct="1">
              <a:lnSpc>
                <a:spcPct val="90000"/>
              </a:lnSpc>
            </a:pPr>
            <a:r>
              <a:rPr lang="hu-HU" sz="2400" smtClean="0"/>
              <a:t>kedvezőtlen adottságú területek: 60% helyett 90%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smtClean="0"/>
              <a:t>Fel nem használt I. pilléres zöldítési pénzek</a:t>
            </a:r>
          </a:p>
          <a:p>
            <a:pPr lvl="1" eaLnBrk="1" hangingPunct="1">
              <a:lnSpc>
                <a:spcPct val="90000"/>
              </a:lnSpc>
            </a:pPr>
            <a:r>
              <a:rPr lang="hu-HU" sz="2400" smtClean="0"/>
              <a:t>agrár-környezetvédelmi célokra, nemzeti társfinanszírozás nélkül</a:t>
            </a:r>
          </a:p>
          <a:p>
            <a:pPr lvl="1" eaLnBrk="1" hangingPunct="1">
              <a:lnSpc>
                <a:spcPct val="90000"/>
              </a:lnSpc>
            </a:pPr>
            <a:endParaRPr lang="hu-HU" smtClean="0"/>
          </a:p>
          <a:p>
            <a:pPr eaLnBrk="1" hangingPunct="1">
              <a:lnSpc>
                <a:spcPct val="90000"/>
              </a:lnSpc>
            </a:pPr>
            <a:endParaRPr lang="hu-HU" smtClean="0"/>
          </a:p>
          <a:p>
            <a:pPr lvl="1" eaLnBrk="1" hangingPunct="1">
              <a:lnSpc>
                <a:spcPct val="90000"/>
              </a:lnSpc>
            </a:pPr>
            <a:endParaRPr lang="en-GB" sz="2400" smtClean="0"/>
          </a:p>
        </p:txBody>
      </p:sp>
      <p:sp>
        <p:nvSpPr>
          <p:cNvPr id="45059" name="Dia számának hely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654988-4D58-4B31-9681-AA0E2B0E6AF8}" type="slidenum">
              <a:rPr lang="en-GB" smtClean="0">
                <a:latin typeface="Arial" pitchFamily="34" charset="0"/>
              </a:rPr>
              <a:pPr/>
              <a:t>16</a:t>
            </a:fld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smtClean="0"/>
              <a:t>Új támogatási célok</a:t>
            </a:r>
          </a:p>
        </p:txBody>
      </p:sp>
      <p:sp>
        <p:nvSpPr>
          <p:cNvPr id="47106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z="2800" smtClean="0"/>
              <a:t>Jogosultak köre</a:t>
            </a:r>
          </a:p>
          <a:p>
            <a:pPr lvl="1" eaLnBrk="1" hangingPunct="1">
              <a:lnSpc>
                <a:spcPct val="90000"/>
              </a:lnSpc>
            </a:pPr>
            <a:r>
              <a:rPr lang="hu-HU" sz="2400" smtClean="0"/>
              <a:t>kiterjesztés „egyéb földhasználókra”</a:t>
            </a:r>
          </a:p>
          <a:p>
            <a:pPr eaLnBrk="1" hangingPunct="1">
              <a:lnSpc>
                <a:spcPct val="90000"/>
              </a:lnSpc>
            </a:pPr>
            <a:r>
              <a:rPr lang="hu-HU" sz="2800" smtClean="0"/>
              <a:t>Támogatási célok</a:t>
            </a:r>
          </a:p>
          <a:p>
            <a:pPr lvl="1" eaLnBrk="1" hangingPunct="1">
              <a:lnSpc>
                <a:spcPct val="90000"/>
              </a:lnSpc>
            </a:pPr>
            <a:r>
              <a:rPr lang="hu-HU" sz="2400" smtClean="0"/>
              <a:t>fiatal gazdák esetében: bankgarancia és kamattámogatás haszonbérlethez</a:t>
            </a:r>
          </a:p>
          <a:p>
            <a:pPr lvl="1" eaLnBrk="1" hangingPunct="1">
              <a:lnSpc>
                <a:spcPct val="90000"/>
              </a:lnSpc>
            </a:pPr>
            <a:r>
              <a:rPr lang="hu-HU" sz="2400" smtClean="0"/>
              <a:t>új környezetvédelmi, állatjóléti stb. előírásokhoz szükséges beruházások</a:t>
            </a:r>
          </a:p>
          <a:p>
            <a:pPr lvl="1" eaLnBrk="1" hangingPunct="1">
              <a:lnSpc>
                <a:spcPct val="90000"/>
              </a:lnSpc>
            </a:pPr>
            <a:r>
              <a:rPr lang="hu-HU" sz="2400" smtClean="0"/>
              <a:t>állatjólét</a:t>
            </a:r>
          </a:p>
          <a:p>
            <a:pPr lvl="1" eaLnBrk="1" hangingPunct="1">
              <a:lnSpc>
                <a:spcPct val="90000"/>
              </a:lnSpc>
            </a:pPr>
            <a:r>
              <a:rPr lang="hu-HU" sz="2400" smtClean="0"/>
              <a:t>kedvezőtlen természeti adottságok: tagállamok határozhatják meg a jogosult területeket (nemcsak hegyvidék, hanem más szempontok, pl. talajminőség)</a:t>
            </a:r>
          </a:p>
          <a:p>
            <a:pPr eaLnBrk="1" hangingPunct="1"/>
            <a:endParaRPr lang="hu-HU" smtClean="0"/>
          </a:p>
        </p:txBody>
      </p:sp>
      <p:sp>
        <p:nvSpPr>
          <p:cNvPr id="47107" name="Dia számának hely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986E9AC-043D-4316-BD33-1B7745290D78}" type="slidenum">
              <a:rPr lang="en-GB" smtClean="0">
                <a:latin typeface="Arial" pitchFamily="34" charset="0"/>
              </a:rPr>
              <a:pPr/>
              <a:t>17</a:t>
            </a:fld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Cím 3"/>
          <p:cNvSpPr>
            <a:spLocks noGrp="1"/>
          </p:cNvSpPr>
          <p:nvPr>
            <p:ph type="title"/>
          </p:nvPr>
        </p:nvSpPr>
        <p:spPr>
          <a:xfrm>
            <a:off x="2051050" y="5300663"/>
            <a:ext cx="5486400" cy="1216025"/>
          </a:xfrm>
        </p:spPr>
        <p:txBody>
          <a:bodyPr/>
          <a:lstStyle/>
          <a:p>
            <a:pPr algn="ctr" eaLnBrk="1" hangingPunct="1"/>
            <a:r>
              <a:rPr lang="hu-HU" sz="3200" smtClean="0"/>
              <a:t/>
            </a:r>
            <a:br>
              <a:rPr lang="hu-HU" sz="3200" smtClean="0"/>
            </a:br>
            <a:r>
              <a:rPr lang="hu-HU" sz="3200" smtClean="0"/>
              <a:t>Köszönöm megtisztelő figyelmüket!</a:t>
            </a:r>
          </a:p>
        </p:txBody>
      </p:sp>
      <p:pic>
        <p:nvPicPr>
          <p:cNvPr id="48130" name="Kép helye 6" descr="DSC_0537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249" r="5249"/>
          <a:stretch>
            <a:fillRect/>
          </a:stretch>
        </p:blipFill>
        <p:spPr>
          <a:xfrm>
            <a:off x="1258888" y="188913"/>
            <a:ext cx="6794500" cy="5095875"/>
          </a:xfrm>
        </p:spPr>
      </p:pic>
      <p:sp>
        <p:nvSpPr>
          <p:cNvPr id="48131" name="Szöveg helye 5"/>
          <p:cNvSpPr>
            <a:spLocks noGrp="1"/>
          </p:cNvSpPr>
          <p:nvPr>
            <p:ph type="body" sz="half" idx="2"/>
          </p:nvPr>
        </p:nvSpPr>
        <p:spPr>
          <a:xfrm>
            <a:off x="1258888" y="5445125"/>
            <a:ext cx="6769100" cy="1223963"/>
          </a:xfrm>
        </p:spPr>
        <p:txBody>
          <a:bodyPr/>
          <a:lstStyle/>
          <a:p>
            <a:pPr algn="ctr" eaLnBrk="1" hangingPunct="1"/>
            <a:endParaRPr lang="hu-HU" smtClean="0"/>
          </a:p>
        </p:txBody>
      </p:sp>
      <p:sp>
        <p:nvSpPr>
          <p:cNvPr id="48132" name="Dia számának hely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65FD1A5-11A3-45FF-9218-065AB3FEB7B6}" type="slidenum">
              <a:rPr lang="en-GB" smtClean="0">
                <a:latin typeface="Arial" pitchFamily="34" charset="0"/>
              </a:rPr>
              <a:pPr/>
              <a:t>18</a:t>
            </a:fld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úra">
  <a:themeElements>
    <a:clrScheme name="Túr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úr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úr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1074</TotalTime>
  <Words>754</Words>
  <Application>Microsoft Office PowerPoint</Application>
  <PresentationFormat>Diavetítés a képernyőre (4:3 oldalarány)</PresentationFormat>
  <Paragraphs>155</Paragraphs>
  <Slides>18</Slides>
  <Notes>3</Notes>
  <HiddenSlides>0</HiddenSlides>
  <MMClips>0</MMClips>
  <ScaleCrop>false</ScaleCrop>
  <HeadingPairs>
    <vt:vector size="6" baseType="variant">
      <vt:variant>
        <vt:lpstr>Téma</vt:lpstr>
      </vt:variant>
      <vt:variant>
        <vt:i4>2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21" baseType="lpstr">
      <vt:lpstr>Default Design</vt:lpstr>
      <vt:lpstr>Túra</vt:lpstr>
      <vt:lpstr>Microsoft Excel 97-2003 munkalap</vt:lpstr>
      <vt:lpstr>Viták az Európai Parlamentben a KAP jövőjéről</vt:lpstr>
      <vt:lpstr>Előzmények</vt:lpstr>
      <vt:lpstr>Menetrend</vt:lpstr>
      <vt:lpstr>KAP-hoz benyújtott módosítók</vt:lpstr>
      <vt:lpstr>Közvetlen kifizetések</vt:lpstr>
      <vt:lpstr>A közvetlen kifizetések újraelosztása </vt:lpstr>
      <vt:lpstr>A közvetlen kifizetések újraelosztása </vt:lpstr>
      <vt:lpstr>Általános szabályok</vt:lpstr>
      <vt:lpstr>Zöldítés</vt:lpstr>
      <vt:lpstr>Egyéb támogatások</vt:lpstr>
      <vt:lpstr>Piaci eszközök</vt:lpstr>
      <vt:lpstr>Vitás kérdések</vt:lpstr>
      <vt:lpstr>Piacszabályozás és versenyjog</vt:lpstr>
      <vt:lpstr>Minőségpolitika</vt:lpstr>
      <vt:lpstr>Vidékfejlesztés</vt:lpstr>
      <vt:lpstr>Vidékfejlesztés „zöldítése”</vt:lpstr>
      <vt:lpstr>Új támogatási célok</vt:lpstr>
      <vt:lpstr> Köszönöm megtisztelő figyelmüket!</vt:lpstr>
    </vt:vector>
  </TitlesOfParts>
  <Company>European Parliament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Európai Parlament álláspontja a KAP jövőjéről</dc:title>
  <dc:creator>dmezei</dc:creator>
  <cp:lastModifiedBy>teszt</cp:lastModifiedBy>
  <cp:revision>62</cp:revision>
  <dcterms:created xsi:type="dcterms:W3CDTF">2012-06-26T08:08:06Z</dcterms:created>
  <dcterms:modified xsi:type="dcterms:W3CDTF">2012-10-16T10:37:05Z</dcterms:modified>
</cp:coreProperties>
</file>